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sldIdLst>
    <p:sldId id="256" r:id="rId2"/>
    <p:sldId id="270" r:id="rId3"/>
    <p:sldId id="272" r:id="rId4"/>
    <p:sldId id="271" r:id="rId5"/>
    <p:sldId id="258" r:id="rId6"/>
    <p:sldId id="259" r:id="rId7"/>
    <p:sldId id="262" r:id="rId8"/>
    <p:sldId id="261" r:id="rId9"/>
    <p:sldId id="260" r:id="rId10"/>
    <p:sldId id="263" r:id="rId11"/>
    <p:sldId id="265" r:id="rId12"/>
    <p:sldId id="264" r:id="rId13"/>
    <p:sldId id="266" r:id="rId14"/>
    <p:sldId id="267" r:id="rId15"/>
    <p:sldId id="268" r:id="rId16"/>
    <p:sldId id="274" r:id="rId17"/>
    <p:sldId id="269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D4EF8-525E-4741-9434-0C717252858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7338841-1355-44C7-9274-3F8EAD0FBF2E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CN" dirty="0" smtClean="0"/>
            <a:t>IF</a:t>
          </a:r>
          <a:endParaRPr lang="zh-CN" altLang="en-US" dirty="0"/>
        </a:p>
      </dgm:t>
    </dgm:pt>
    <dgm:pt modelId="{905C6B0F-A1AB-4333-B77C-006890421BDE}" type="parTrans" cxnId="{17A4105E-FB04-4223-8434-E05AA4233D2C}">
      <dgm:prSet/>
      <dgm:spPr/>
      <dgm:t>
        <a:bodyPr/>
        <a:lstStyle/>
        <a:p>
          <a:endParaRPr lang="zh-CN" altLang="en-US"/>
        </a:p>
      </dgm:t>
    </dgm:pt>
    <dgm:pt modelId="{8F433E22-C074-4854-9AE3-DACDCAA6744B}" type="sibTrans" cxnId="{17A4105E-FB04-4223-8434-E05AA4233D2C}">
      <dgm:prSet/>
      <dgm:spPr/>
      <dgm:t>
        <a:bodyPr/>
        <a:lstStyle/>
        <a:p>
          <a:endParaRPr lang="zh-CN" altLang="en-US"/>
        </a:p>
      </dgm:t>
    </dgm:pt>
    <dgm:pt modelId="{9314B50C-F3EF-4D68-9BB4-CBD36ED31BB4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CN" dirty="0" smtClean="0"/>
            <a:t>ID</a:t>
          </a:r>
          <a:endParaRPr lang="zh-CN" altLang="en-US" dirty="0"/>
        </a:p>
      </dgm:t>
    </dgm:pt>
    <dgm:pt modelId="{0DA48988-1379-4EC7-802E-06F7D02C5032}" type="parTrans" cxnId="{173DD65E-D4F8-494C-B51D-862A8A6EFFA1}">
      <dgm:prSet/>
      <dgm:spPr/>
      <dgm:t>
        <a:bodyPr/>
        <a:lstStyle/>
        <a:p>
          <a:endParaRPr lang="zh-CN" altLang="en-US"/>
        </a:p>
      </dgm:t>
    </dgm:pt>
    <dgm:pt modelId="{B262018E-E049-42CE-B20C-98265E092819}" type="sibTrans" cxnId="{173DD65E-D4F8-494C-B51D-862A8A6EFFA1}">
      <dgm:prSet/>
      <dgm:spPr/>
      <dgm:t>
        <a:bodyPr/>
        <a:lstStyle/>
        <a:p>
          <a:endParaRPr lang="zh-CN" altLang="en-US"/>
        </a:p>
      </dgm:t>
    </dgm:pt>
    <dgm:pt modelId="{E9619709-5B18-4E6A-8FCB-C691830CF777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CN" dirty="0" smtClean="0"/>
            <a:t>EX</a:t>
          </a:r>
          <a:endParaRPr lang="zh-CN" altLang="en-US" dirty="0"/>
        </a:p>
      </dgm:t>
    </dgm:pt>
    <dgm:pt modelId="{03EA22C1-52A9-4832-8881-E8F79B21CD8C}" type="parTrans" cxnId="{823C4EB5-7B2B-4C34-B8F7-04020506CF6B}">
      <dgm:prSet/>
      <dgm:spPr/>
      <dgm:t>
        <a:bodyPr/>
        <a:lstStyle/>
        <a:p>
          <a:endParaRPr lang="zh-CN" altLang="en-US"/>
        </a:p>
      </dgm:t>
    </dgm:pt>
    <dgm:pt modelId="{F8A657FC-FA40-47B4-920E-72920C570FED}" type="sibTrans" cxnId="{823C4EB5-7B2B-4C34-B8F7-04020506CF6B}">
      <dgm:prSet/>
      <dgm:spPr/>
      <dgm:t>
        <a:bodyPr/>
        <a:lstStyle/>
        <a:p>
          <a:endParaRPr lang="zh-CN" altLang="en-US"/>
        </a:p>
      </dgm:t>
    </dgm:pt>
    <dgm:pt modelId="{8BBF98B2-D307-44B4-9523-752EBFF7BBEA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CN" dirty="0" smtClean="0"/>
            <a:t>WB</a:t>
          </a:r>
          <a:endParaRPr lang="zh-CN" altLang="en-US" dirty="0"/>
        </a:p>
      </dgm:t>
    </dgm:pt>
    <dgm:pt modelId="{4216FCAC-336B-4895-A2FD-787843C8BD96}" type="parTrans" cxnId="{A886140E-A5F5-46DB-9B67-09E302E1FC8B}">
      <dgm:prSet/>
      <dgm:spPr/>
      <dgm:t>
        <a:bodyPr/>
        <a:lstStyle/>
        <a:p>
          <a:endParaRPr lang="zh-CN" altLang="en-US"/>
        </a:p>
      </dgm:t>
    </dgm:pt>
    <dgm:pt modelId="{B31BCF1F-7D82-4137-9399-8815038B562C}" type="sibTrans" cxnId="{A886140E-A5F5-46DB-9B67-09E302E1FC8B}">
      <dgm:prSet/>
      <dgm:spPr/>
      <dgm:t>
        <a:bodyPr/>
        <a:lstStyle/>
        <a:p>
          <a:endParaRPr lang="zh-CN" altLang="en-US"/>
        </a:p>
      </dgm:t>
    </dgm:pt>
    <dgm:pt modelId="{9322941F-A183-4E3C-8407-027B805959ED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CN" dirty="0" smtClean="0"/>
            <a:t>MEM</a:t>
          </a:r>
          <a:endParaRPr lang="zh-CN" altLang="en-US" dirty="0"/>
        </a:p>
      </dgm:t>
    </dgm:pt>
    <dgm:pt modelId="{6C7AC71C-AA0E-4ADC-9E39-120024A01A1B}" type="parTrans" cxnId="{B72354CE-C13C-4B3D-97AA-497E5B7304AB}">
      <dgm:prSet/>
      <dgm:spPr/>
      <dgm:t>
        <a:bodyPr/>
        <a:lstStyle/>
        <a:p>
          <a:endParaRPr lang="zh-CN" altLang="en-US"/>
        </a:p>
      </dgm:t>
    </dgm:pt>
    <dgm:pt modelId="{61377B57-B658-484C-94AB-D244A0300F34}" type="sibTrans" cxnId="{B72354CE-C13C-4B3D-97AA-497E5B7304AB}">
      <dgm:prSet/>
      <dgm:spPr/>
      <dgm:t>
        <a:bodyPr/>
        <a:lstStyle/>
        <a:p>
          <a:endParaRPr lang="zh-CN" altLang="en-US"/>
        </a:p>
      </dgm:t>
    </dgm:pt>
    <dgm:pt modelId="{938DC089-5EE8-47BB-B7A7-9BDB702B3EE1}" type="pres">
      <dgm:prSet presAssocID="{652D4EF8-525E-4741-9434-0C7172528589}" presName="Name0" presStyleCnt="0">
        <dgm:presLayoutVars>
          <dgm:dir/>
          <dgm:animLvl val="lvl"/>
          <dgm:resizeHandles val="exact"/>
        </dgm:presLayoutVars>
      </dgm:prSet>
      <dgm:spPr/>
    </dgm:pt>
    <dgm:pt modelId="{8BB96F8F-6789-4C3E-8012-CFA1440E9C79}" type="pres">
      <dgm:prSet presAssocID="{67338841-1355-44C7-9274-3F8EAD0FBF2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CD046F-32A6-4BB7-9E96-AE94BFE0C1D2}" type="pres">
      <dgm:prSet presAssocID="{8F433E22-C074-4854-9AE3-DACDCAA6744B}" presName="parTxOnlySpace" presStyleCnt="0"/>
      <dgm:spPr/>
    </dgm:pt>
    <dgm:pt modelId="{07600493-E910-45FA-8B36-94FC21F228F9}" type="pres">
      <dgm:prSet presAssocID="{9314B50C-F3EF-4D68-9BB4-CBD36ED31BB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D579E9-F2C2-4564-A0A7-74778503FD2F}" type="pres">
      <dgm:prSet presAssocID="{B262018E-E049-42CE-B20C-98265E092819}" presName="parTxOnlySpace" presStyleCnt="0"/>
      <dgm:spPr/>
    </dgm:pt>
    <dgm:pt modelId="{8EA90944-E8EB-4F6B-AB1E-BDC8C15042D8}" type="pres">
      <dgm:prSet presAssocID="{E9619709-5B18-4E6A-8FCB-C691830CF777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28A9A8-EE5E-456A-96A0-590E0F3781E3}" type="pres">
      <dgm:prSet presAssocID="{F8A657FC-FA40-47B4-920E-72920C570FED}" presName="parTxOnlySpace" presStyleCnt="0"/>
      <dgm:spPr/>
    </dgm:pt>
    <dgm:pt modelId="{BFEA4225-B580-4034-87A3-FA3D188CA251}" type="pres">
      <dgm:prSet presAssocID="{9322941F-A183-4E3C-8407-027B805959ED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4ECB55-3A2C-4AB8-8213-14ECBCF19203}" type="pres">
      <dgm:prSet presAssocID="{61377B57-B658-484C-94AB-D244A0300F34}" presName="parTxOnlySpace" presStyleCnt="0"/>
      <dgm:spPr/>
    </dgm:pt>
    <dgm:pt modelId="{2A101FAD-ABF5-478F-ACDE-BB0B1BE5AD89}" type="pres">
      <dgm:prSet presAssocID="{8BBF98B2-D307-44B4-9523-752EBFF7BBEA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3B7ABC-91FB-4CB1-9E4B-D8659293C768}" type="presOf" srcId="{E9619709-5B18-4E6A-8FCB-C691830CF777}" destId="{8EA90944-E8EB-4F6B-AB1E-BDC8C15042D8}" srcOrd="0" destOrd="0" presId="urn:microsoft.com/office/officeart/2005/8/layout/chevron1"/>
    <dgm:cxn modelId="{2C52834B-0C54-4355-BBEF-B4FC2855BE70}" type="presOf" srcId="{8BBF98B2-D307-44B4-9523-752EBFF7BBEA}" destId="{2A101FAD-ABF5-478F-ACDE-BB0B1BE5AD89}" srcOrd="0" destOrd="0" presId="urn:microsoft.com/office/officeart/2005/8/layout/chevron1"/>
    <dgm:cxn modelId="{823C4EB5-7B2B-4C34-B8F7-04020506CF6B}" srcId="{652D4EF8-525E-4741-9434-0C7172528589}" destId="{E9619709-5B18-4E6A-8FCB-C691830CF777}" srcOrd="2" destOrd="0" parTransId="{03EA22C1-52A9-4832-8881-E8F79B21CD8C}" sibTransId="{F8A657FC-FA40-47B4-920E-72920C570FED}"/>
    <dgm:cxn modelId="{E8ECD3FD-489D-4B36-8A09-4AE11FF7FD21}" type="presOf" srcId="{9314B50C-F3EF-4D68-9BB4-CBD36ED31BB4}" destId="{07600493-E910-45FA-8B36-94FC21F228F9}" srcOrd="0" destOrd="0" presId="urn:microsoft.com/office/officeart/2005/8/layout/chevron1"/>
    <dgm:cxn modelId="{A2B279F7-C126-47A8-B0C5-3991CBD73C07}" type="presOf" srcId="{67338841-1355-44C7-9274-3F8EAD0FBF2E}" destId="{8BB96F8F-6789-4C3E-8012-CFA1440E9C79}" srcOrd="0" destOrd="0" presId="urn:microsoft.com/office/officeart/2005/8/layout/chevron1"/>
    <dgm:cxn modelId="{17A4105E-FB04-4223-8434-E05AA4233D2C}" srcId="{652D4EF8-525E-4741-9434-0C7172528589}" destId="{67338841-1355-44C7-9274-3F8EAD0FBF2E}" srcOrd="0" destOrd="0" parTransId="{905C6B0F-A1AB-4333-B77C-006890421BDE}" sibTransId="{8F433E22-C074-4854-9AE3-DACDCAA6744B}"/>
    <dgm:cxn modelId="{C1DA24FA-AC03-4F57-A385-5AE8DCB3019D}" type="presOf" srcId="{652D4EF8-525E-4741-9434-0C7172528589}" destId="{938DC089-5EE8-47BB-B7A7-9BDB702B3EE1}" srcOrd="0" destOrd="0" presId="urn:microsoft.com/office/officeart/2005/8/layout/chevron1"/>
    <dgm:cxn modelId="{B72354CE-C13C-4B3D-97AA-497E5B7304AB}" srcId="{652D4EF8-525E-4741-9434-0C7172528589}" destId="{9322941F-A183-4E3C-8407-027B805959ED}" srcOrd="3" destOrd="0" parTransId="{6C7AC71C-AA0E-4ADC-9E39-120024A01A1B}" sibTransId="{61377B57-B658-484C-94AB-D244A0300F34}"/>
    <dgm:cxn modelId="{E810E5A8-6AFC-4168-9689-F2009FD7E1DD}" type="presOf" srcId="{9322941F-A183-4E3C-8407-027B805959ED}" destId="{BFEA4225-B580-4034-87A3-FA3D188CA251}" srcOrd="0" destOrd="0" presId="urn:microsoft.com/office/officeart/2005/8/layout/chevron1"/>
    <dgm:cxn modelId="{173DD65E-D4F8-494C-B51D-862A8A6EFFA1}" srcId="{652D4EF8-525E-4741-9434-0C7172528589}" destId="{9314B50C-F3EF-4D68-9BB4-CBD36ED31BB4}" srcOrd="1" destOrd="0" parTransId="{0DA48988-1379-4EC7-802E-06F7D02C5032}" sibTransId="{B262018E-E049-42CE-B20C-98265E092819}"/>
    <dgm:cxn modelId="{A886140E-A5F5-46DB-9B67-09E302E1FC8B}" srcId="{652D4EF8-525E-4741-9434-0C7172528589}" destId="{8BBF98B2-D307-44B4-9523-752EBFF7BBEA}" srcOrd="4" destOrd="0" parTransId="{4216FCAC-336B-4895-A2FD-787843C8BD96}" sibTransId="{B31BCF1F-7D82-4137-9399-8815038B562C}"/>
    <dgm:cxn modelId="{2A8CEDC9-D60B-4AE6-8986-D1829A6D473E}" type="presParOf" srcId="{938DC089-5EE8-47BB-B7A7-9BDB702B3EE1}" destId="{8BB96F8F-6789-4C3E-8012-CFA1440E9C79}" srcOrd="0" destOrd="0" presId="urn:microsoft.com/office/officeart/2005/8/layout/chevron1"/>
    <dgm:cxn modelId="{CBED3267-B6BC-4B34-9E5F-35042973F91B}" type="presParOf" srcId="{938DC089-5EE8-47BB-B7A7-9BDB702B3EE1}" destId="{26CD046F-32A6-4BB7-9E96-AE94BFE0C1D2}" srcOrd="1" destOrd="0" presId="urn:microsoft.com/office/officeart/2005/8/layout/chevron1"/>
    <dgm:cxn modelId="{096B60FB-FD09-46B0-9C89-F74CDBFB666C}" type="presParOf" srcId="{938DC089-5EE8-47BB-B7A7-9BDB702B3EE1}" destId="{07600493-E910-45FA-8B36-94FC21F228F9}" srcOrd="2" destOrd="0" presId="urn:microsoft.com/office/officeart/2005/8/layout/chevron1"/>
    <dgm:cxn modelId="{81EEE852-0B0A-48FE-8C89-B25A701A00B4}" type="presParOf" srcId="{938DC089-5EE8-47BB-B7A7-9BDB702B3EE1}" destId="{C5D579E9-F2C2-4564-A0A7-74778503FD2F}" srcOrd="3" destOrd="0" presId="urn:microsoft.com/office/officeart/2005/8/layout/chevron1"/>
    <dgm:cxn modelId="{15779747-D0CC-4FB0-8D5F-F2CF0665D609}" type="presParOf" srcId="{938DC089-5EE8-47BB-B7A7-9BDB702B3EE1}" destId="{8EA90944-E8EB-4F6B-AB1E-BDC8C15042D8}" srcOrd="4" destOrd="0" presId="urn:microsoft.com/office/officeart/2005/8/layout/chevron1"/>
    <dgm:cxn modelId="{9CB3AC65-A31E-4811-8B17-59D0AB4A0C52}" type="presParOf" srcId="{938DC089-5EE8-47BB-B7A7-9BDB702B3EE1}" destId="{BD28A9A8-EE5E-456A-96A0-590E0F3781E3}" srcOrd="5" destOrd="0" presId="urn:microsoft.com/office/officeart/2005/8/layout/chevron1"/>
    <dgm:cxn modelId="{20E3F9A9-533A-41A0-96D4-F4A60C7FB27D}" type="presParOf" srcId="{938DC089-5EE8-47BB-B7A7-9BDB702B3EE1}" destId="{BFEA4225-B580-4034-87A3-FA3D188CA251}" srcOrd="6" destOrd="0" presId="urn:microsoft.com/office/officeart/2005/8/layout/chevron1"/>
    <dgm:cxn modelId="{9CABE081-97F7-4327-A0A1-E9288AAC2E8A}" type="presParOf" srcId="{938DC089-5EE8-47BB-B7A7-9BDB702B3EE1}" destId="{324ECB55-3A2C-4AB8-8213-14ECBCF19203}" srcOrd="7" destOrd="0" presId="urn:microsoft.com/office/officeart/2005/8/layout/chevron1"/>
    <dgm:cxn modelId="{2C055000-A505-40AC-8E46-19F03CBEE304}" type="presParOf" srcId="{938DC089-5EE8-47BB-B7A7-9BDB702B3EE1}" destId="{2A101FAD-ABF5-478F-ACDE-BB0B1BE5AD89}" srcOrd="8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130425"/>
            <a:ext cx="79248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0FF2C982-3802-451A-8A77-B527C79A1665}" type="datetimeFigureOut">
              <a:rPr lang="zh-CN" altLang="en-US" smtClean="0"/>
              <a:pPr/>
              <a:t>2011-5-5</a:t>
            </a:fld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66800"/>
            <a:ext cx="4038600" cy="52578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单击图标添加剪 贴画</a:t>
            </a:r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553200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ea typeface="SimSun" pitchFamily="2" charset="-122"/>
              </a:defRPr>
            </a:lvl1pPr>
          </a:lstStyle>
          <a:p>
            <a:fld id="{474AC5E4-EB01-4CFB-A8F1-A0DC3EB2C8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Computer Architecture Project</a:t>
            </a:r>
            <a:br>
              <a:rPr lang="en-US" altLang="zh-CN" dirty="0" smtClean="0"/>
            </a:br>
            <a:r>
              <a:rPr lang="en-US" altLang="zh-CN" dirty="0" smtClean="0"/>
              <a:t>Team A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Sergio Rico, </a:t>
            </a:r>
            <a:r>
              <a:rPr lang="en-US" altLang="zh-CN" dirty="0" err="1" smtClean="0"/>
              <a:t>Ertong</a:t>
            </a:r>
            <a:r>
              <a:rPr lang="en-US" altLang="zh-CN" dirty="0" smtClean="0"/>
              <a:t> Zhang,</a:t>
            </a:r>
          </a:p>
          <a:p>
            <a:r>
              <a:rPr lang="en-US" altLang="zh-CN" dirty="0" err="1" smtClean="0"/>
              <a:t>Vlad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Chiriacescu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ZhongYin</a:t>
            </a:r>
            <a:r>
              <a:rPr lang="en-US" altLang="zh-CN" dirty="0" smtClean="0"/>
              <a:t> Zhang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Pipelines</a:t>
            </a:r>
            <a:endParaRPr lang="zh-CN" altLang="en-US" dirty="0"/>
          </a:p>
        </p:txBody>
      </p:sp>
      <p:pic>
        <p:nvPicPr>
          <p:cNvPr id="4" name="内容占位符 3" descr="Pipelin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7712" y="1319212"/>
            <a:ext cx="7648575" cy="4752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Forwarding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Before data is sent to the execution (EXE) stage, the ID stage asks the EXE, DM and WB stages to send their current data.</a:t>
            </a:r>
            <a:endParaRPr lang="zh-CN" altLang="en-US" sz="2400" dirty="0"/>
          </a:p>
        </p:txBody>
      </p:sp>
      <p:sp>
        <p:nvSpPr>
          <p:cNvPr id="4" name="圆角矩形 3"/>
          <p:cNvSpPr/>
          <p:nvPr/>
        </p:nvSpPr>
        <p:spPr>
          <a:xfrm>
            <a:off x="899592" y="2780928"/>
            <a:ext cx="720080" cy="2376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411760" y="2780928"/>
            <a:ext cx="720080" cy="2376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ID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923928" y="2780928"/>
            <a:ext cx="720080" cy="2376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436096" y="2780928"/>
            <a:ext cx="720080" cy="2376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MEM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092280" y="2780928"/>
            <a:ext cx="720080" cy="2376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WB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1619672" y="3789040"/>
            <a:ext cx="792088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3131840" y="3789040"/>
            <a:ext cx="792088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4644008" y="3789040"/>
            <a:ext cx="792088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6156176" y="3789040"/>
            <a:ext cx="936104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肘形连接符 20"/>
          <p:cNvCxnSpPr/>
          <p:nvPr/>
        </p:nvCxnSpPr>
        <p:spPr>
          <a:xfrm rot="16200000" flipV="1">
            <a:off x="2196930" y="5733652"/>
            <a:ext cx="1151334" cy="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形状 28"/>
          <p:cNvCxnSpPr>
            <a:stCxn id="8" idx="2"/>
          </p:cNvCxnSpPr>
          <p:nvPr/>
        </p:nvCxnSpPr>
        <p:spPr>
          <a:xfrm rot="5400000">
            <a:off x="4536394" y="3393394"/>
            <a:ext cx="1152128" cy="4679724"/>
          </a:xfrm>
          <a:prstGeom prst="bentConnector2">
            <a:avLst/>
          </a:prstGeom>
          <a:ln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形状 30"/>
          <p:cNvCxnSpPr/>
          <p:nvPr/>
        </p:nvCxnSpPr>
        <p:spPr>
          <a:xfrm rot="10800000" flipV="1">
            <a:off x="2772600" y="5158780"/>
            <a:ext cx="3025125" cy="718492"/>
          </a:xfrm>
          <a:prstGeom prst="bentConnector3">
            <a:avLst>
              <a:gd name="adj1" fmla="val -63"/>
            </a:avLst>
          </a:prstGeom>
          <a:ln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形状 32"/>
          <p:cNvCxnSpPr>
            <a:stCxn id="6" idx="2"/>
          </p:cNvCxnSpPr>
          <p:nvPr/>
        </p:nvCxnSpPr>
        <p:spPr>
          <a:xfrm rot="5400000">
            <a:off x="3420270" y="4509518"/>
            <a:ext cx="216024" cy="1511373"/>
          </a:xfrm>
          <a:prstGeom prst="bentConnector2">
            <a:avLst/>
          </a:prstGeom>
          <a:ln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2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2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2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Hazards for LW </a:t>
            </a:r>
            <a:r>
              <a:rPr lang="en-US" altLang="zh-CN" dirty="0" err="1" smtClean="0"/>
              <a:t>Instuction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Basic Idea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decode the instruction in IF stage, so we can know which instruction is </a:t>
            </a:r>
            <a:r>
              <a:rPr lang="en-US" dirty="0" smtClean="0">
                <a:solidFill>
                  <a:srgbClr val="FF0000"/>
                </a:solidFill>
              </a:rPr>
              <a:t>LW</a:t>
            </a:r>
            <a:r>
              <a:rPr lang="en-US" dirty="0" smtClean="0"/>
              <a:t> (</a:t>
            </a:r>
            <a:r>
              <a:rPr lang="en-US" dirty="0"/>
              <a:t>load) in IF stage.</a:t>
            </a:r>
            <a:endParaRPr lang="zh-CN" altLang="en-US" dirty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instruction is a load </a:t>
            </a:r>
            <a:r>
              <a:rPr lang="en-US" dirty="0" smtClean="0"/>
              <a:t>instruction</a:t>
            </a:r>
            <a:r>
              <a:rPr lang="en-US" dirty="0"/>
              <a:t>, we add a </a:t>
            </a:r>
            <a:r>
              <a:rPr lang="en-US" dirty="0">
                <a:solidFill>
                  <a:srgbClr val="FF0000"/>
                </a:solidFill>
              </a:rPr>
              <a:t>bubble</a:t>
            </a:r>
            <a:r>
              <a:rPr lang="en-US" dirty="0"/>
              <a:t>, even though we do not know whether there is a hazard between this load instruction and the next instruction.</a:t>
            </a:r>
            <a:endParaRPr lang="zh-CN" altLang="en-US" dirty="0"/>
          </a:p>
          <a:p>
            <a:pPr lvl="1"/>
            <a:r>
              <a:rPr lang="en-US" dirty="0" smtClean="0"/>
              <a:t>Therefore </a:t>
            </a:r>
            <a:r>
              <a:rPr lang="en-US" dirty="0"/>
              <a:t>the pipeline is stalled for one time. As we are going to send a </a:t>
            </a:r>
            <a:r>
              <a:rPr lang="en-US" dirty="0">
                <a:solidFill>
                  <a:srgbClr val="FF0000"/>
                </a:solidFill>
              </a:rPr>
              <a:t>bubble</a:t>
            </a:r>
            <a:r>
              <a:rPr lang="en-US" dirty="0"/>
              <a:t>, we do not need to read instruction next time.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Branch Predictor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Basic Idea:</a:t>
            </a:r>
          </a:p>
          <a:p>
            <a:pPr lvl="1"/>
            <a:r>
              <a:rPr lang="en-US" dirty="0"/>
              <a:t>We employed the branch not taken method. If the branch is taken, we introduce a bubble in the pipeline and flush the existing data. We change every output data to be "000...”. In essence, this doesn’t affect the system functioning.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Caches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427707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855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Cache Name</a:t>
                      </a:r>
                      <a:endParaRPr lang="zh-CN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Quantity</a:t>
                      </a:r>
                      <a:endParaRPr lang="zh-CN" altLang="en-US" sz="2400" b="1" dirty="0"/>
                    </a:p>
                  </a:txBody>
                  <a:tcPr anchor="ctr"/>
                </a:tc>
              </a:tr>
              <a:tr h="8554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Block Size</a:t>
                      </a:r>
                      <a:endParaRPr lang="zh-CN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4*32B</a:t>
                      </a:r>
                      <a:endParaRPr lang="zh-CN" altLang="en-US" sz="2400" b="1" dirty="0"/>
                    </a:p>
                  </a:txBody>
                  <a:tcPr anchor="ctr"/>
                </a:tc>
              </a:tr>
              <a:tr h="855414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Associativity</a:t>
                      </a:r>
                      <a:endParaRPr lang="zh-CN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</a:t>
                      </a:r>
                      <a:endParaRPr lang="zh-CN" altLang="en-US" sz="2400" b="1" dirty="0"/>
                    </a:p>
                  </a:txBody>
                  <a:tcPr anchor="ctr"/>
                </a:tc>
              </a:tr>
              <a:tr h="855414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blocks in cache</a:t>
                      </a:r>
                      <a:endParaRPr lang="zh-CN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16</a:t>
                      </a:r>
                      <a:endParaRPr lang="zh-CN" altLang="en-US" sz="2400" b="1" dirty="0"/>
                    </a:p>
                  </a:txBody>
                  <a:tcPr anchor="ctr"/>
                </a:tc>
              </a:tr>
              <a:tr h="855414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zh-CN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2KB</a:t>
                      </a:r>
                      <a:endParaRPr lang="zh-CN" alt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Write Strategy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write </a:t>
            </a:r>
            <a:r>
              <a:rPr lang="en-US" altLang="zh-CN" dirty="0"/>
              <a:t>s</a:t>
            </a:r>
            <a:r>
              <a:rPr lang="en-US" altLang="zh-CN" dirty="0" smtClean="0"/>
              <a:t>trategy used is write back. 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Why we choose Write Back?</a:t>
            </a:r>
          </a:p>
          <a:p>
            <a:pPr lvl="1"/>
            <a:r>
              <a:rPr lang="en-US" altLang="zh-CN" dirty="0" smtClean="0"/>
              <a:t>Since the cache is large compared to data required for the given problem, there are not many write backs and this method clearly outperforms a write-through method.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Our final results including:</a:t>
            </a:r>
          </a:p>
          <a:p>
            <a:pPr lvl="1"/>
            <a:r>
              <a:rPr lang="en-US" b="1" dirty="0" smtClean="0"/>
              <a:t>Total Branch </a:t>
            </a:r>
            <a:r>
              <a:rPr lang="en-US" b="1" dirty="0" smtClean="0"/>
              <a:t>Count</a:t>
            </a:r>
          </a:p>
          <a:p>
            <a:pPr lvl="1"/>
            <a:r>
              <a:rPr lang="en-US" b="1" dirty="0" smtClean="0"/>
              <a:t>Total Miss predicted </a:t>
            </a:r>
            <a:r>
              <a:rPr lang="en-US" b="1" dirty="0" smtClean="0"/>
              <a:t>Branches</a:t>
            </a:r>
          </a:p>
          <a:p>
            <a:pPr lvl="1"/>
            <a:r>
              <a:rPr lang="en-US" b="1" dirty="0" smtClean="0"/>
              <a:t>Instruction Memory Access </a:t>
            </a:r>
            <a:r>
              <a:rPr lang="en-US" b="1" dirty="0" smtClean="0"/>
              <a:t>Count</a:t>
            </a:r>
          </a:p>
          <a:p>
            <a:pPr lvl="1"/>
            <a:r>
              <a:rPr lang="en-US" b="1" dirty="0" smtClean="0"/>
              <a:t>Instruction Cache </a:t>
            </a:r>
            <a:r>
              <a:rPr lang="en-US" b="1" dirty="0" smtClean="0"/>
              <a:t>Misses</a:t>
            </a:r>
          </a:p>
          <a:p>
            <a:pPr lvl="1"/>
            <a:r>
              <a:rPr lang="en-US" b="1" dirty="0" smtClean="0"/>
              <a:t>Data </a:t>
            </a:r>
            <a:r>
              <a:rPr lang="en-US" b="1" dirty="0" smtClean="0"/>
              <a:t>Memory Access </a:t>
            </a:r>
            <a:r>
              <a:rPr lang="en-US" b="1" dirty="0" smtClean="0"/>
              <a:t>Count</a:t>
            </a:r>
          </a:p>
          <a:p>
            <a:pPr lvl="1"/>
            <a:r>
              <a:rPr lang="en-US" b="1" dirty="0" smtClean="0"/>
              <a:t>Data Cache </a:t>
            </a:r>
            <a:r>
              <a:rPr lang="en-US" b="1" dirty="0" smtClean="0"/>
              <a:t>Misses</a:t>
            </a:r>
          </a:p>
          <a:p>
            <a:pPr lvl="1"/>
            <a:r>
              <a:rPr lang="en-US" b="1" dirty="0" smtClean="0"/>
              <a:t>Data Cache Write-Backs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</a:t>
            </a:r>
            <a:endParaRPr lang="zh-CN" altLang="en-US" dirty="0"/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09887"/>
            <a:ext cx="1872208" cy="4133502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563888" y="1509889"/>
          <a:ext cx="1944216" cy="4133502"/>
        </p:xfrm>
        <a:graphic>
          <a:graphicData uri="http://schemas.openxmlformats.org/presentationml/2006/ole">
            <p:oleObj spid="_x0000_s3073" name="位图图像" r:id="rId4" imgW="990738" imgH="3580952" progId="PBrush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156176" y="1509886"/>
          <a:ext cx="1728192" cy="4133503"/>
        </p:xfrm>
        <a:graphic>
          <a:graphicData uri="http://schemas.openxmlformats.org/presentationml/2006/ole">
            <p:oleObj spid="_x0000_s3075" name="位图图像" r:id="rId5" imgW="1047619" imgH="38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Thanks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 descr="C:\Users\sweuser\AppData\Local\Microsoft\Windows\Temporary Internet Files\Content.IE5\ZAYYH0AT\MC900383566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733800"/>
            <a:ext cx="1967332" cy="232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</a:p>
          <a:p>
            <a:r>
              <a:rPr lang="en-US" altLang="zh-CN" dirty="0" smtClean="0"/>
              <a:t>Motivation</a:t>
            </a:r>
          </a:p>
          <a:p>
            <a:r>
              <a:rPr lang="en-US" altLang="zh-CN" dirty="0" smtClean="0"/>
              <a:t>Experimental Protocol</a:t>
            </a:r>
          </a:p>
          <a:p>
            <a:r>
              <a:rPr lang="en-US" altLang="zh-CN" dirty="0" smtClean="0"/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We implement a pipelined 32-bit RISC processor with forwarding mechanism, controller hazards, and instruction &amp; data caches.</a:t>
            </a:r>
          </a:p>
          <a:p>
            <a:r>
              <a:rPr lang="en-US" altLang="zh-CN" dirty="0" smtClean="0"/>
              <a:t>Using </a:t>
            </a:r>
            <a:r>
              <a:rPr lang="en-US" altLang="zh-CN" dirty="0" err="1" smtClean="0"/>
              <a:t>Quartus</a:t>
            </a:r>
            <a:r>
              <a:rPr lang="en-US" altLang="zh-CN" dirty="0" smtClean="0"/>
              <a:t> II supporting VHDL to conduct the hardware design on </a:t>
            </a:r>
            <a:r>
              <a:rPr lang="en-US" altLang="zh-CN" dirty="0" err="1" smtClean="0"/>
              <a:t>Altera’s</a:t>
            </a:r>
            <a:r>
              <a:rPr lang="en-US" altLang="zh-CN" dirty="0" smtClean="0"/>
              <a:t> DE-2 board.</a:t>
            </a:r>
          </a:p>
          <a:p>
            <a:r>
              <a:rPr lang="en-US" altLang="zh-CN" dirty="0" smtClean="0"/>
              <a:t>Using assembler to implement a bubble sort program for software components.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Help us master the fundamental ideas of computer architecture and put them into the practice.</a:t>
            </a:r>
          </a:p>
          <a:p>
            <a:r>
              <a:rPr lang="en-US" altLang="zh-CN" dirty="0" smtClean="0"/>
              <a:t>Familiar with practical hardware &amp; software co-design methodologies for computer architecture.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Experimental Protocol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RISC Instruction Set Architecture</a:t>
            </a:r>
          </a:p>
          <a:p>
            <a:r>
              <a:rPr lang="en-US" altLang="zh-CN" dirty="0" smtClean="0"/>
              <a:t>Single Cycle Processor Data Path</a:t>
            </a:r>
          </a:p>
          <a:p>
            <a:r>
              <a:rPr lang="en-US" altLang="zh-CN" dirty="0" smtClean="0"/>
              <a:t>Pipelines </a:t>
            </a:r>
          </a:p>
          <a:p>
            <a:r>
              <a:rPr lang="en-US" altLang="zh-CN" dirty="0" smtClean="0"/>
              <a:t>Hazards </a:t>
            </a:r>
          </a:p>
          <a:p>
            <a:r>
              <a:rPr lang="en-US" altLang="zh-CN" dirty="0" smtClean="0"/>
              <a:t>Forwarding </a:t>
            </a:r>
          </a:p>
          <a:p>
            <a:r>
              <a:rPr lang="en-US" altLang="zh-CN" dirty="0" smtClean="0"/>
              <a:t>Static Branch Predictor</a:t>
            </a:r>
          </a:p>
          <a:p>
            <a:r>
              <a:rPr lang="en-US" altLang="zh-CN" smtClean="0"/>
              <a:t>Caches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RISC Instruction Set Architecture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 different assembler codes for bubble sort.</a:t>
            </a:r>
          </a:p>
          <a:p>
            <a:r>
              <a:rPr lang="en-US" altLang="zh-CN" dirty="0" smtClean="0"/>
              <a:t>Finally, we choose the best one to our ISA</a:t>
            </a:r>
          </a:p>
          <a:p>
            <a:pPr lvl="1"/>
            <a:r>
              <a:rPr lang="en-US" altLang="zh-CN" dirty="0" smtClean="0"/>
              <a:t>Add immediate (</a:t>
            </a:r>
            <a:r>
              <a:rPr lang="en-US" altLang="zh-CN" dirty="0" err="1" smtClean="0"/>
              <a:t>addi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Load word (</a:t>
            </a:r>
            <a:r>
              <a:rPr lang="en-US" altLang="zh-CN" dirty="0" err="1" smtClean="0"/>
              <a:t>lw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Set on less than (signed) (</a:t>
            </a:r>
            <a:r>
              <a:rPr lang="en-US" altLang="zh-CN" dirty="0" err="1" smtClean="0"/>
              <a:t>slt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Branch on equal (</a:t>
            </a:r>
            <a:r>
              <a:rPr lang="en-US" altLang="zh-CN" dirty="0" err="1" smtClean="0"/>
              <a:t>beq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Store word (</a:t>
            </a:r>
            <a:r>
              <a:rPr lang="en-US" altLang="zh-CN" dirty="0" err="1" smtClean="0"/>
              <a:t>sw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Single Cycle Processor Data Path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371340"/>
            <a:ext cx="8229600" cy="464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Single Cycle Processor Data Path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Basic Idea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971600" y="2420888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IFET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419872" y="4365104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CONTROLLER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419872" y="2420888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IDE/WB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300192" y="3861048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MEMORY	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300192" y="4941168"/>
            <a:ext cx="151216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EXCUTION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2627784" y="2636912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下箭头 9"/>
          <p:cNvSpPr/>
          <p:nvPr/>
        </p:nvSpPr>
        <p:spPr>
          <a:xfrm>
            <a:off x="3707904" y="3284984"/>
            <a:ext cx="2880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上箭头 10"/>
          <p:cNvSpPr/>
          <p:nvPr/>
        </p:nvSpPr>
        <p:spPr>
          <a:xfrm>
            <a:off x="4283968" y="3284984"/>
            <a:ext cx="28803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5148064" y="4149080"/>
            <a:ext cx="10081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5148064" y="5085184"/>
            <a:ext cx="100811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2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Pipelines</a:t>
            </a:r>
            <a:endParaRPr lang="zh-CN" altLang="en-US" dirty="0"/>
          </a:p>
        </p:txBody>
      </p:sp>
      <p:graphicFrame>
        <p:nvGraphicFramePr>
          <p:cNvPr id="20" name="内容占位符 19"/>
          <p:cNvGraphicFramePr>
            <a:graphicFrameLocks noGrp="1"/>
          </p:cNvGraphicFramePr>
          <p:nvPr>
            <p:ph idx="1"/>
          </p:nvPr>
        </p:nvGraphicFramePr>
        <p:xfrm>
          <a:off x="467544" y="2852936"/>
          <a:ext cx="8229600" cy="2841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67544" y="162880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Basic Idea of 5 Stages Pipelines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</p:bldLst>
  </p:timing>
</p:sld>
</file>

<file path=ppt/theme/theme1.xml><?xml version="1.0" encoding="utf-8"?>
<a:theme xmlns:a="http://schemas.openxmlformats.org/drawingml/2006/main" name="主题1">
  <a:themeElements>
    <a:clrScheme name="Koi design template 1">
      <a:dk1>
        <a:srgbClr val="272776"/>
      </a:dk1>
      <a:lt1>
        <a:srgbClr val="F3F1E4"/>
      </a:lt1>
      <a:dk2>
        <a:srgbClr val="272776"/>
      </a:dk2>
      <a:lt2>
        <a:srgbClr val="808080"/>
      </a:lt2>
      <a:accent1>
        <a:srgbClr val="99CCFF"/>
      </a:accent1>
      <a:accent2>
        <a:srgbClr val="CCCCFF"/>
      </a:accent2>
      <a:accent3>
        <a:srgbClr val="F8F7EF"/>
      </a:accent3>
      <a:accent4>
        <a:srgbClr val="202064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Koi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339966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339966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Koi design template 1">
        <a:dk1>
          <a:srgbClr val="272776"/>
        </a:dk1>
        <a:lt1>
          <a:srgbClr val="F3F1E4"/>
        </a:lt1>
        <a:dk2>
          <a:srgbClr val="272776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8F7EF"/>
        </a:accent3>
        <a:accent4>
          <a:srgbClr val="202064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i design template 2">
        <a:dk1>
          <a:srgbClr val="272776"/>
        </a:dk1>
        <a:lt1>
          <a:srgbClr val="F3F1E4"/>
        </a:lt1>
        <a:dk2>
          <a:srgbClr val="272776"/>
        </a:dk2>
        <a:lt2>
          <a:srgbClr val="777777"/>
        </a:lt2>
        <a:accent1>
          <a:srgbClr val="B8CFFB"/>
        </a:accent1>
        <a:accent2>
          <a:srgbClr val="DF8F74"/>
        </a:accent2>
        <a:accent3>
          <a:srgbClr val="F8F7EF"/>
        </a:accent3>
        <a:accent4>
          <a:srgbClr val="202064"/>
        </a:accent4>
        <a:accent5>
          <a:srgbClr val="D8E4FD"/>
        </a:accent5>
        <a:accent6>
          <a:srgbClr val="CA8168"/>
        </a:accent6>
        <a:hlink>
          <a:srgbClr val="7F97C2"/>
        </a:hlink>
        <a:folHlink>
          <a:srgbClr val="8BB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552</TotalTime>
  <Words>469</Words>
  <Application>Microsoft Office PowerPoint</Application>
  <PresentationFormat>全屏显示(4:3)</PresentationFormat>
  <Paragraphs>88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主题1</vt:lpstr>
      <vt:lpstr>位图图像</vt:lpstr>
      <vt:lpstr>Computer Architecture Project Team A</vt:lpstr>
      <vt:lpstr>Outline</vt:lpstr>
      <vt:lpstr>Introduction</vt:lpstr>
      <vt:lpstr>Motivation</vt:lpstr>
      <vt:lpstr>Experimental Protocol</vt:lpstr>
      <vt:lpstr>RISC Instruction Set Architecture</vt:lpstr>
      <vt:lpstr>Single Cycle Processor Data Path</vt:lpstr>
      <vt:lpstr>Single Cycle Processor Data Path</vt:lpstr>
      <vt:lpstr>Pipelines</vt:lpstr>
      <vt:lpstr>Pipelines</vt:lpstr>
      <vt:lpstr>Forwarding</vt:lpstr>
      <vt:lpstr>Hazards for LW Instuction</vt:lpstr>
      <vt:lpstr>Branch Predictor</vt:lpstr>
      <vt:lpstr>Caches</vt:lpstr>
      <vt:lpstr>Write Strategy</vt:lpstr>
      <vt:lpstr>Results</vt:lpstr>
      <vt:lpstr>Results</vt:lpstr>
      <vt:lpstr>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Architecture Project Team A</dc:title>
  <dc:creator>*</dc:creator>
  <cp:lastModifiedBy>*</cp:lastModifiedBy>
  <cp:revision>21</cp:revision>
  <dcterms:created xsi:type="dcterms:W3CDTF">2011-05-04T20:46:05Z</dcterms:created>
  <dcterms:modified xsi:type="dcterms:W3CDTF">2011-05-05T20:30:45Z</dcterms:modified>
</cp:coreProperties>
</file>